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325" r:id="rId3"/>
    <p:sldId id="304" r:id="rId4"/>
    <p:sldId id="329" r:id="rId5"/>
    <p:sldId id="330" r:id="rId6"/>
    <p:sldId id="331" r:id="rId7"/>
    <p:sldId id="332" r:id="rId8"/>
    <p:sldId id="333" r:id="rId9"/>
    <p:sldId id="334" r:id="rId10"/>
    <p:sldId id="335" r:id="rId11"/>
    <p:sldId id="336" r:id="rId12"/>
    <p:sldId id="338" r:id="rId13"/>
    <p:sldId id="32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6305" autoAdjust="0"/>
  </p:normalViewPr>
  <p:slideViewPr>
    <p:cSldViewPr>
      <p:cViewPr varScale="1">
        <p:scale>
          <a:sx n="68" d="100"/>
          <a:sy n="68" d="100"/>
        </p:scale>
        <p:origin x="972" y="6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ABCA8-38DA-0F47-B339-F9E63E1C858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3DA48-D4B7-C54B-B6F9-CDED86E10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30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Control Systems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Sajeeth Kumar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Lecture 06 </a:t>
            </a:r>
            <a:r>
              <a:rPr lang="mr-IN" dirty="0"/>
              <a:t>–</a:t>
            </a:r>
            <a:r>
              <a:rPr lang="en-US" dirty="0"/>
              <a:t> Control System Design Part 2</a:t>
            </a:r>
          </a:p>
          <a:p>
            <a:r>
              <a:rPr lang="en-US" dirty="0"/>
              <a:t>Air &amp; Fuel Requirements 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Air Mass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4419600" cy="395287"/>
          </a:xfrm>
        </p:spPr>
        <p:txBody>
          <a:bodyPr>
            <a:normAutofit/>
          </a:bodyPr>
          <a:lstStyle/>
          <a:p>
            <a:r>
              <a:rPr lang="en-US" dirty="0"/>
              <a:t>Air Mass Predictions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5800" y="2209800"/>
            <a:ext cx="10515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TPS vs RPM -&gt; VE map -&gt; Theoretical Air Mass in cylinder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Atmos </a:t>
            </a:r>
            <a:r>
              <a:rPr lang="en-US" dirty="0" err="1">
                <a:latin typeface="Helvetica"/>
                <a:cs typeface="Helvetica"/>
              </a:rPr>
              <a:t>Pr</a:t>
            </a:r>
            <a:r>
              <a:rPr lang="en-US" dirty="0">
                <a:latin typeface="Helvetica"/>
                <a:cs typeface="Helvetica"/>
              </a:rPr>
              <a:t> vs TPS -&gt; Vol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Air Temp vs TPS -&gt; Temp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Predicted Air Mass = ( Th Air Mass + Vol Correction ) * Temp Correction * Density / Atmos Pressure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Predicted air flow can be used when sensor failures occur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Fail safe scenarios for multiple sensor failures</a:t>
            </a:r>
          </a:p>
        </p:txBody>
      </p:sp>
    </p:spTree>
    <p:extLst>
      <p:ext uri="{BB962C8B-B14F-4D97-AF65-F5344CB8AC3E}">
        <p14:creationId xmlns:p14="http://schemas.microsoft.com/office/powerpoint/2010/main" val="1931696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Fuel Mass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4419600" cy="395287"/>
          </a:xfrm>
        </p:spPr>
        <p:txBody>
          <a:bodyPr>
            <a:normAutofit/>
          </a:bodyPr>
          <a:lstStyle/>
          <a:p>
            <a:r>
              <a:rPr lang="en-US" dirty="0"/>
              <a:t>Fuel Mass Predictions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5800" y="2209800"/>
            <a:ext cx="10515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Once Air Mass is resolved -&gt; Fuel Mass Calculation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Base Fuel predictions – closed loop or open loop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Closed Loop – Target AFR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Open Loop – LUT, applicable load factor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Corrections to base fuel – Steady state or transients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Steady State – Warm-Up Enrichment – Summative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Warm Up Offset – Summative</a:t>
            </a:r>
          </a:p>
          <a:p>
            <a:endParaRPr lang="en-US" dirty="0">
              <a:latin typeface="Helvetica"/>
              <a:cs typeface="Helvetic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43694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Fuel Mass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4419600" cy="395287"/>
          </a:xfrm>
        </p:spPr>
        <p:txBody>
          <a:bodyPr>
            <a:normAutofit/>
          </a:bodyPr>
          <a:lstStyle/>
          <a:p>
            <a:r>
              <a:rPr lang="en-US" dirty="0"/>
              <a:t>Fuel Mass Predictions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5800" y="2209800"/>
            <a:ext cx="10515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Other Corrections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Closed Loop Correction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Fuel Trims – STFT &amp; LTFT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Flaring Correction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Medium Transients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Wall Wetting</a:t>
            </a:r>
          </a:p>
          <a:p>
            <a:endParaRPr lang="en-US" dirty="0">
              <a:latin typeface="Helvetica"/>
              <a:cs typeface="Helvetic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Fast Transient – Corrections?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Applied as a correction factor – Total Fuel Corrections</a:t>
            </a:r>
          </a:p>
        </p:txBody>
      </p:sp>
    </p:spTree>
    <p:extLst>
      <p:ext uri="{BB962C8B-B14F-4D97-AF65-F5344CB8AC3E}">
        <p14:creationId xmlns:p14="http://schemas.microsoft.com/office/powerpoint/2010/main" val="3405920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Correction factors for Transients</a:t>
            </a:r>
          </a:p>
        </p:txBody>
      </p:sp>
    </p:spTree>
    <p:extLst>
      <p:ext uri="{BB962C8B-B14F-4D97-AF65-F5344CB8AC3E}">
        <p14:creationId xmlns:p14="http://schemas.microsoft.com/office/powerpoint/2010/main" val="2031102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2610803" cy="39528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Engine Control Systems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2209800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Air Mass Calculation – Measured vs Predicted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Fuel Mass Calculation</a:t>
            </a: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7904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 Engine Control System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Air &amp; Fuel Requirements</a:t>
            </a:r>
          </a:p>
        </p:txBody>
      </p:sp>
    </p:spTree>
    <p:extLst>
      <p:ext uri="{BB962C8B-B14F-4D97-AF65-F5344CB8AC3E}">
        <p14:creationId xmlns:p14="http://schemas.microsoft.com/office/powerpoint/2010/main" val="125958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Air Mass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4419600" cy="395287"/>
          </a:xfrm>
        </p:spPr>
        <p:txBody>
          <a:bodyPr>
            <a:normAutofit/>
          </a:bodyPr>
          <a:lstStyle/>
          <a:p>
            <a:r>
              <a:rPr lang="en-US" dirty="0"/>
              <a:t>Measured vs Predicted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2286000"/>
            <a:ext cx="1051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Air mass measurement not very accurate – Transient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Measured vs Predicted – Usual cases converges within limits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Measured – Use MAP / MAF sensor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Predicted – Use TPS sensor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Predicted values used for fail safe scenarios as well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67138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Air Mass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4419600" cy="395287"/>
          </a:xfrm>
        </p:spPr>
        <p:txBody>
          <a:bodyPr>
            <a:normAutofit/>
          </a:bodyPr>
          <a:lstStyle/>
          <a:p>
            <a:r>
              <a:rPr lang="en-US" dirty="0"/>
              <a:t>Air Mass from MAP sensor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8200" y="3124200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P – Pressure of air inside the cylinder - reading from MAP sensor in Pa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V – Volume of air inside the cylinder in m</a:t>
            </a:r>
            <a:r>
              <a:rPr lang="en-US" baseline="30000" dirty="0">
                <a:latin typeface="Helvetica"/>
                <a:cs typeface="Helvetica"/>
              </a:rPr>
              <a:t>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R – Gas constant – 287 J/</a:t>
            </a:r>
            <a:r>
              <a:rPr lang="en-US" dirty="0" err="1">
                <a:latin typeface="Helvetica"/>
                <a:cs typeface="Helvetica"/>
              </a:rPr>
              <a:t>KgK</a:t>
            </a:r>
            <a:endParaRPr lang="en-US" dirty="0">
              <a:latin typeface="Helvetica"/>
              <a:cs typeface="Helvetic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T – Temperature of air inside the cylinder – reading from Intake Air Temperature Sensor in 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 – Mass of Air in Kg / Stroke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BA7177-A9D6-4F7D-9BDB-972F0FDDEDD3}"/>
                  </a:ext>
                </a:extLst>
              </p:cNvPr>
              <p:cNvSpPr txBox="1"/>
              <p:nvPr/>
            </p:nvSpPr>
            <p:spPr>
              <a:xfrm>
                <a:off x="533400" y="1905000"/>
                <a:ext cx="105156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cs typeface="Helvetica"/>
                        </a:rPr>
                        <m:t>𝑃𝑉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  <a:cs typeface="Helvetica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Helvetica"/>
                        </a:rPr>
                        <m:t>𝑚𝑅𝑇</m:t>
                      </m:r>
                    </m:oMath>
                  </m:oMathPara>
                </a14:m>
                <a:endParaRPr lang="en-US" sz="2800" dirty="0">
                  <a:latin typeface="Helvetica"/>
                  <a:cs typeface="Helvetica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BA7177-A9D6-4F7D-9BDB-972F0FDDED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1905000"/>
                <a:ext cx="10515600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053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Air Mass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4419600" cy="395287"/>
          </a:xfrm>
        </p:spPr>
        <p:txBody>
          <a:bodyPr>
            <a:normAutofit/>
          </a:bodyPr>
          <a:lstStyle/>
          <a:p>
            <a:r>
              <a:rPr lang="en-US" dirty="0"/>
              <a:t>Air Mass from MAP sensor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8200" y="2819400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P – Pressure of air inside the cylinder - reading from MAP sensor in Pa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V – Volume of air inside the cylinder in m</a:t>
            </a:r>
            <a:r>
              <a:rPr lang="en-US" baseline="30000" dirty="0">
                <a:latin typeface="Helvetica"/>
                <a:cs typeface="Helvetica"/>
              </a:rPr>
              <a:t>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R – Gas constant – 287 J/</a:t>
            </a:r>
            <a:r>
              <a:rPr lang="en-US" dirty="0" err="1">
                <a:latin typeface="Helvetica"/>
                <a:cs typeface="Helvetica"/>
              </a:rPr>
              <a:t>KgK</a:t>
            </a:r>
            <a:endParaRPr lang="en-US" dirty="0">
              <a:latin typeface="Helvetica"/>
              <a:cs typeface="Helvetic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T – Temperature of air inside the cylinder – reading from Intake Air Temperature Sensor in 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 – Mass of Air in Kg / Stroke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BA7177-A9D6-4F7D-9BDB-972F0FDDEDD3}"/>
                  </a:ext>
                </a:extLst>
              </p:cNvPr>
              <p:cNvSpPr txBox="1"/>
              <p:nvPr/>
            </p:nvSpPr>
            <p:spPr>
              <a:xfrm>
                <a:off x="533400" y="1905000"/>
                <a:ext cx="105156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cs typeface="Helvetica"/>
                        </a:rPr>
                        <m:t>𝑃𝑉</m:t>
                      </m:r>
                      <m:r>
                        <a:rPr lang="en-US" sz="2800" i="1" smtClean="0">
                          <a:latin typeface="Cambria Math" panose="02040503050406030204" pitchFamily="18" charset="0"/>
                          <a:cs typeface="Helvetica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Helvetica"/>
                        </a:rPr>
                        <m:t>𝑚𝑅𝑇</m:t>
                      </m:r>
                    </m:oMath>
                  </m:oMathPara>
                </a14:m>
                <a:endParaRPr lang="en-US" sz="2800" dirty="0">
                  <a:latin typeface="Helvetica"/>
                  <a:cs typeface="Helvetica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BA7177-A9D6-4F7D-9BDB-972F0FDDED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1905000"/>
                <a:ext cx="10515600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9C026A7-F6ED-46C8-911A-6B5F894427A5}"/>
                  </a:ext>
                </a:extLst>
              </p:cNvPr>
              <p:cNvSpPr txBox="1"/>
              <p:nvPr/>
            </p:nvSpPr>
            <p:spPr>
              <a:xfrm>
                <a:off x="835058" y="4703811"/>
                <a:ext cx="10515600" cy="9175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  <a:cs typeface="Helvetica"/>
                        </a:rPr>
                        <m:t>𝑚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Helvetica"/>
                        </a:rPr>
                        <m:t>=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𝑀𝐴𝑃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  <a:cs typeface="Helvetica"/>
                        </a:rPr>
                        <m:t>∗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𝐶𝑦𝑙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𝑉𝑜𝑙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 ∗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𝑉𝐸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 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𝑇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+273</m:t>
                          </m:r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  <a:cs typeface="Helvetica"/>
                        </a:rPr>
                        <m:t>∗(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  <a:cs typeface="Helvetica"/>
                            </a:rPr>
                            <m:t>𝑅</m:t>
                          </m:r>
                        </m:den>
                      </m:f>
                      <m:r>
                        <a:rPr lang="en-US" sz="2800" b="0" i="1" smtClean="0">
                          <a:latin typeface="Cambria Math" panose="02040503050406030204" pitchFamily="18" charset="0"/>
                          <a:cs typeface="Helvetica"/>
                        </a:rPr>
                        <m:t>)</m:t>
                      </m:r>
                    </m:oMath>
                  </m:oMathPara>
                </a14:m>
                <a:endParaRPr lang="en-US" sz="2800" dirty="0">
                  <a:latin typeface="Helvetica"/>
                  <a:cs typeface="Helvetica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9C026A7-F6ED-46C8-911A-6B5F894427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058" y="4703811"/>
                <a:ext cx="10515600" cy="91755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6206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Air Mass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4419600" cy="395287"/>
          </a:xfrm>
        </p:spPr>
        <p:txBody>
          <a:bodyPr>
            <a:normAutofit/>
          </a:bodyPr>
          <a:lstStyle/>
          <a:p>
            <a:r>
              <a:rPr lang="en-US" dirty="0"/>
              <a:t>Air Inlet Temperature Model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5800" y="2209800"/>
            <a:ext cx="10515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Temperature of air is an important factor in accurately measuring air mass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Air Temp dependent 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Temp of air at inlet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Heat soak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Engine temperature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IAT sensor alone will not suffice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Temperature compensation model is built – DOE &amp; Testing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Air temperature is offset based on values from LUT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Compensate for air temperature increase due to other factors</a:t>
            </a:r>
          </a:p>
        </p:txBody>
      </p:sp>
    </p:spTree>
    <p:extLst>
      <p:ext uri="{BB962C8B-B14F-4D97-AF65-F5344CB8AC3E}">
        <p14:creationId xmlns:p14="http://schemas.microsoft.com/office/powerpoint/2010/main" val="195326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Air Mass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4419600" cy="395287"/>
          </a:xfrm>
        </p:spPr>
        <p:txBody>
          <a:bodyPr>
            <a:normAutofit/>
          </a:bodyPr>
          <a:lstStyle/>
          <a:p>
            <a:r>
              <a:rPr lang="en-US" dirty="0"/>
              <a:t>Air Mass from MAF sensor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5800" y="2209800"/>
            <a:ext cx="10515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MAF sensor calibrated to read air mass in g/s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Total air mass flowing into engine measure directly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Required in cases where engine VE is high – Example?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Forced induction setups – ready around 200-250 kPa ( positive pressures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MAP sensor is less accurate and slow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MAF reading immediate – BUT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MAF measured just behind air filter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MAP measured in manifold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Variations between MAP and MAF denote leak in intake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MAP sensor on Intercoolers – Charge Pressure Sensor / Boost Pressure Sensor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4939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429" y="155855"/>
            <a:ext cx="9321800" cy="764364"/>
          </a:xfrm>
        </p:spPr>
        <p:txBody>
          <a:bodyPr/>
          <a:lstStyle/>
          <a:p>
            <a:r>
              <a:rPr lang="en-US" dirty="0"/>
              <a:t>Air Mass Calculation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367366"/>
            <a:ext cx="4419600" cy="395287"/>
          </a:xfrm>
        </p:spPr>
        <p:txBody>
          <a:bodyPr>
            <a:normAutofit/>
          </a:bodyPr>
          <a:lstStyle/>
          <a:p>
            <a:r>
              <a:rPr lang="en-US" dirty="0"/>
              <a:t>Air Mass Predictions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5800" y="2209800"/>
            <a:ext cx="10515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TPS vs RPM -&gt; VE map -&gt; Theoretical Air Mass in cylinder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Atmos </a:t>
            </a:r>
            <a:r>
              <a:rPr lang="en-US" dirty="0" err="1">
                <a:latin typeface="Helvetica"/>
                <a:cs typeface="Helvetica"/>
              </a:rPr>
              <a:t>Pr</a:t>
            </a:r>
            <a:r>
              <a:rPr lang="en-US" dirty="0">
                <a:latin typeface="Helvetica"/>
                <a:cs typeface="Helvetica"/>
              </a:rPr>
              <a:t> vs TPS -&gt; Vol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Air Temp vs TPS -&gt; Temp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Predicted Air Mass = ( Th Air Mass + Vol Correction ) * Temp Correction * Density / Atmos Pressure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Predicted air flow can be used when sensor failures occur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Fail safe scenarios for multiple sensor failures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"/>
                <a:cs typeface="Helvetica"/>
              </a:rPr>
              <a:t>Trade-Off between Predicted and Measured air mass for consideration</a:t>
            </a:r>
          </a:p>
        </p:txBody>
      </p:sp>
    </p:spTree>
    <p:extLst>
      <p:ext uri="{BB962C8B-B14F-4D97-AF65-F5344CB8AC3E}">
        <p14:creationId xmlns:p14="http://schemas.microsoft.com/office/powerpoint/2010/main" val="411518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2745</TotalTime>
  <Words>646</Words>
  <Application>Microsoft Office PowerPoint</Application>
  <PresentationFormat>Widescreen</PresentationFormat>
  <Paragraphs>97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Helvetica</vt:lpstr>
      <vt:lpstr>Helvetica Light</vt:lpstr>
      <vt:lpstr>Office Theme</vt:lpstr>
      <vt:lpstr>Control Systems</vt:lpstr>
      <vt:lpstr>Scope</vt:lpstr>
      <vt:lpstr>SI Engine Control System</vt:lpstr>
      <vt:lpstr>Air Mass Calculation</vt:lpstr>
      <vt:lpstr>Air Mass Calculation</vt:lpstr>
      <vt:lpstr>Air Mass Calculation</vt:lpstr>
      <vt:lpstr>Air Mass Calculation</vt:lpstr>
      <vt:lpstr>Air Mass Calculation</vt:lpstr>
      <vt:lpstr>Air Mass Calculation</vt:lpstr>
      <vt:lpstr>Air Mass Calculation</vt:lpstr>
      <vt:lpstr>Fuel Mass Calculation</vt:lpstr>
      <vt:lpstr>Fuel Mass Calculation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Sajeeth Kumar</cp:lastModifiedBy>
  <cp:revision>279</cp:revision>
  <dcterms:created xsi:type="dcterms:W3CDTF">2018-10-16T06:13:57Z</dcterms:created>
  <dcterms:modified xsi:type="dcterms:W3CDTF">2020-01-12T06:58:26Z</dcterms:modified>
</cp:coreProperties>
</file>

<file path=docProps/thumbnail.jpeg>
</file>